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11" r:id="rId2"/>
    <p:sldId id="312" r:id="rId3"/>
    <p:sldId id="322" r:id="rId4"/>
    <p:sldId id="313" r:id="rId5"/>
    <p:sldId id="323" r:id="rId6"/>
    <p:sldId id="314" r:id="rId7"/>
    <p:sldId id="324" r:id="rId8"/>
    <p:sldId id="315" r:id="rId9"/>
    <p:sldId id="325" r:id="rId10"/>
    <p:sldId id="316" r:id="rId11"/>
    <p:sldId id="326" r:id="rId12"/>
    <p:sldId id="317" r:id="rId13"/>
    <p:sldId id="327" r:id="rId14"/>
    <p:sldId id="318" r:id="rId15"/>
    <p:sldId id="328" r:id="rId16"/>
    <p:sldId id="319" r:id="rId17"/>
    <p:sldId id="329" r:id="rId18"/>
    <p:sldId id="320" r:id="rId19"/>
    <p:sldId id="330" r:id="rId20"/>
    <p:sldId id="321" r:id="rId21"/>
    <p:sldId id="33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78" autoAdjust="0"/>
    <p:restoredTop sz="94660"/>
  </p:normalViewPr>
  <p:slideViewPr>
    <p:cSldViewPr snapToGrid="0" showGuides="1">
      <p:cViewPr varScale="1">
        <p:scale>
          <a:sx n="114" d="100"/>
          <a:sy n="114" d="100"/>
        </p:scale>
        <p:origin x="96" y="72"/>
      </p:cViewPr>
      <p:guideLst>
        <p:guide orient="horz" pos="2160"/>
        <p:guide pos="288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71104C-1DB5-4BE4-9ACA-89BB8E139B03}" type="datetimeFigureOut">
              <a:rPr lang="en-US" smtClean="0"/>
              <a:t>6/11/2018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3C28E-E322-481D-A6C5-023ACA2953FD}" type="slidenum">
              <a:rPr lang="en-US" smtClean="0"/>
              <a:t>‹#›</a:t>
            </a:fld>
            <a:endParaRPr lang="en-US"/>
          </a:p>
        </p:txBody>
      </p:sp>
    </p:spTree>
    <p:extLst>
      <p:ext uri="{BB962C8B-B14F-4D97-AF65-F5344CB8AC3E}">
        <p14:creationId xmlns:p14="http://schemas.microsoft.com/office/powerpoint/2010/main" val="18648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learned a lot about water, and here is a summary of some key points. Review each of these statements and make sure you understand it and could apply it. In class we will do an exercise where we will apply these concepts to situations involving water in every day life. If you go back to review, be sure to follow the embedded hyperlinks in the accompanying </a:t>
            </a:r>
            <a:r>
              <a:rPr lang="en-US" dirty="0" err="1"/>
              <a:t>powerpoint</a:t>
            </a:r>
            <a:r>
              <a:rPr lang="en-US" dirty="0"/>
              <a:t> for more information and review. Thanks for listening! </a:t>
            </a:r>
          </a:p>
        </p:txBody>
      </p:sp>
      <p:sp>
        <p:nvSpPr>
          <p:cNvPr id="4" name="Slide Number Placeholder 3"/>
          <p:cNvSpPr>
            <a:spLocks noGrp="1"/>
          </p:cNvSpPr>
          <p:nvPr>
            <p:ph type="sldNum" sz="quarter" idx="10"/>
          </p:nvPr>
        </p:nvSpPr>
        <p:spPr/>
        <p:txBody>
          <a:bodyPr/>
          <a:lstStyle/>
          <a:p>
            <a:fld id="{9CF9BFE3-249C-4256-A1A0-348979CBD1CC}" type="slidenum">
              <a:rPr lang="en-US" smtClean="0"/>
              <a:t>1</a:t>
            </a:fld>
            <a:endParaRPr lang="en-US"/>
          </a:p>
        </p:txBody>
      </p:sp>
    </p:spTree>
    <p:extLst>
      <p:ext uri="{BB962C8B-B14F-4D97-AF65-F5344CB8AC3E}">
        <p14:creationId xmlns:p14="http://schemas.microsoft.com/office/powerpoint/2010/main" val="406848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2293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65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96893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042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5358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38418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454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5892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9320CC-258D-44C4-80CE-2436C948F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616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730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330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961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1064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020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747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597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565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Kalinga" pitchFamily="34" charset="0"/>
                <a:cs typeface="Kalinga" pitchFamily="34" charset="0"/>
              </a:defRPr>
            </a:lvl1pPr>
          </a:lstStyle>
          <a:p>
            <a:fld id="{EB4CBC64-EEBB-4270-83FE-4898E8B2402D}" type="datetimeFigureOut">
              <a:rPr lang="en-US" smtClean="0">
                <a:solidFill>
                  <a:srgbClr val="FFFFFF"/>
                </a:solidFill>
              </a:rPr>
              <a:pPr/>
              <a:t>6/11/2018</a:t>
            </a:fld>
            <a:endParaRPr lang="en-US">
              <a:solidFill>
                <a:srgbClr val="FFFFFF"/>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Kalinga" pitchFamily="34" charset="0"/>
                <a:cs typeface="Kalinga" pitchFamily="34" charset="0"/>
              </a:defRPr>
            </a:lvl1pPr>
          </a:lstStyle>
          <a:p>
            <a:endParaRPr lang="en-US">
              <a:solidFill>
                <a:srgbClr val="FFFFFF"/>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Kalinga" pitchFamily="34" charset="0"/>
                <a:cs typeface="Kalinga" pitchFamily="34" charset="0"/>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093803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rtl="0" eaLnBrk="1" fontAlgn="base" hangingPunct="1">
        <a:spcBef>
          <a:spcPct val="0"/>
        </a:spcBef>
        <a:spcAft>
          <a:spcPct val="0"/>
        </a:spcAft>
        <a:defRPr sz="3000">
          <a:solidFill>
            <a:srgbClr val="00B0F0"/>
          </a:solidFill>
          <a:latin typeface="Kalinga" pitchFamily="34" charset="0"/>
          <a:ea typeface="+mj-ea"/>
          <a:cs typeface="Kalinga" pitchFamily="34" charset="0"/>
        </a:defRPr>
      </a:lvl1pPr>
      <a:lvl2pPr algn="ctr" rtl="0" eaLnBrk="1" fontAlgn="base" hangingPunct="1">
        <a:spcBef>
          <a:spcPct val="0"/>
        </a:spcBef>
        <a:spcAft>
          <a:spcPct val="0"/>
        </a:spcAft>
        <a:defRPr sz="3300">
          <a:solidFill>
            <a:srgbClr val="0066FF"/>
          </a:solidFill>
          <a:latin typeface="Garamond" pitchFamily="18" charset="0"/>
          <a:cs typeface="Arial" charset="0"/>
        </a:defRPr>
      </a:lvl2pPr>
      <a:lvl3pPr algn="ctr" rtl="0" eaLnBrk="1" fontAlgn="base" hangingPunct="1">
        <a:spcBef>
          <a:spcPct val="0"/>
        </a:spcBef>
        <a:spcAft>
          <a:spcPct val="0"/>
        </a:spcAft>
        <a:defRPr sz="3300">
          <a:solidFill>
            <a:srgbClr val="0066FF"/>
          </a:solidFill>
          <a:latin typeface="Garamond" pitchFamily="18" charset="0"/>
          <a:cs typeface="Arial" charset="0"/>
        </a:defRPr>
      </a:lvl3pPr>
      <a:lvl4pPr algn="ctr" rtl="0" eaLnBrk="1" fontAlgn="base" hangingPunct="1">
        <a:spcBef>
          <a:spcPct val="0"/>
        </a:spcBef>
        <a:spcAft>
          <a:spcPct val="0"/>
        </a:spcAft>
        <a:defRPr sz="3300">
          <a:solidFill>
            <a:srgbClr val="0066FF"/>
          </a:solidFill>
          <a:latin typeface="Garamond" pitchFamily="18" charset="0"/>
          <a:cs typeface="Arial" charset="0"/>
        </a:defRPr>
      </a:lvl4pPr>
      <a:lvl5pPr algn="ctr" rtl="0" eaLnBrk="1" fontAlgn="base" hangingPunct="1">
        <a:spcBef>
          <a:spcPct val="0"/>
        </a:spcBef>
        <a:spcAft>
          <a:spcPct val="0"/>
        </a:spcAft>
        <a:defRPr sz="3300">
          <a:solidFill>
            <a:srgbClr val="0066FF"/>
          </a:solidFill>
          <a:latin typeface="Garamond" pitchFamily="18" charset="0"/>
          <a:cs typeface="Arial" charset="0"/>
        </a:defRPr>
      </a:lvl5pPr>
      <a:lvl6pPr marL="342900" algn="ctr" rtl="0" eaLnBrk="1" fontAlgn="base" hangingPunct="1">
        <a:spcBef>
          <a:spcPct val="0"/>
        </a:spcBef>
        <a:spcAft>
          <a:spcPct val="0"/>
        </a:spcAft>
        <a:defRPr sz="3300">
          <a:solidFill>
            <a:srgbClr val="0066FF"/>
          </a:solidFill>
          <a:latin typeface="Garamond" pitchFamily="18" charset="0"/>
          <a:cs typeface="Arial" charset="0"/>
        </a:defRPr>
      </a:lvl6pPr>
      <a:lvl7pPr marL="685800" algn="ctr" rtl="0" eaLnBrk="1" fontAlgn="base" hangingPunct="1">
        <a:spcBef>
          <a:spcPct val="0"/>
        </a:spcBef>
        <a:spcAft>
          <a:spcPct val="0"/>
        </a:spcAft>
        <a:defRPr sz="3300">
          <a:solidFill>
            <a:srgbClr val="0066FF"/>
          </a:solidFill>
          <a:latin typeface="Garamond" pitchFamily="18" charset="0"/>
          <a:cs typeface="Arial" charset="0"/>
        </a:defRPr>
      </a:lvl7pPr>
      <a:lvl8pPr marL="1028700" algn="ctr" rtl="0" eaLnBrk="1" fontAlgn="base" hangingPunct="1">
        <a:spcBef>
          <a:spcPct val="0"/>
        </a:spcBef>
        <a:spcAft>
          <a:spcPct val="0"/>
        </a:spcAft>
        <a:defRPr sz="3300">
          <a:solidFill>
            <a:srgbClr val="0066FF"/>
          </a:solidFill>
          <a:latin typeface="Garamond" pitchFamily="18" charset="0"/>
          <a:cs typeface="Arial" charset="0"/>
        </a:defRPr>
      </a:lvl8pPr>
      <a:lvl9pPr marL="1371600" algn="ctr" rtl="0" eaLnBrk="1" fontAlgn="base" hangingPunct="1">
        <a:spcBef>
          <a:spcPct val="0"/>
        </a:spcBef>
        <a:spcAft>
          <a:spcPct val="0"/>
        </a:spcAft>
        <a:defRPr sz="3300">
          <a:solidFill>
            <a:srgbClr val="0066FF"/>
          </a:solidFill>
          <a:latin typeface="Garamond" pitchFamily="18" charset="0"/>
          <a:cs typeface="Arial" charset="0"/>
        </a:defRPr>
      </a:lvl9pPr>
    </p:titleStyle>
    <p:bodyStyle>
      <a:lvl1pPr marL="257175" indent="-257175" algn="l" rtl="0" eaLnBrk="1" fontAlgn="base" hangingPunct="1">
        <a:spcBef>
          <a:spcPct val="20000"/>
        </a:spcBef>
        <a:spcAft>
          <a:spcPct val="0"/>
        </a:spcAft>
        <a:buChar char="•"/>
        <a:defRPr sz="2100">
          <a:solidFill>
            <a:srgbClr val="00FFCC"/>
          </a:solidFill>
          <a:latin typeface="Kalinga" pitchFamily="34" charset="0"/>
          <a:ea typeface="+mn-ea"/>
          <a:cs typeface="Kalinga" pitchFamily="34" charset="0"/>
        </a:defRPr>
      </a:lvl1pPr>
      <a:lvl2pPr marL="557213" indent="-214313" algn="l" rtl="0" eaLnBrk="1" fontAlgn="base" hangingPunct="1">
        <a:spcBef>
          <a:spcPct val="20000"/>
        </a:spcBef>
        <a:spcAft>
          <a:spcPct val="0"/>
        </a:spcAft>
        <a:buChar char="–"/>
        <a:defRPr sz="2100">
          <a:solidFill>
            <a:srgbClr val="00FFCC"/>
          </a:solidFill>
          <a:latin typeface="Kalinga" pitchFamily="34" charset="0"/>
          <a:cs typeface="Kalinga" pitchFamily="34" charset="0"/>
        </a:defRPr>
      </a:lvl2pPr>
      <a:lvl3pPr marL="857250" indent="-171450" algn="l" rtl="0" eaLnBrk="1" fontAlgn="base" hangingPunct="1">
        <a:spcBef>
          <a:spcPct val="20000"/>
        </a:spcBef>
        <a:spcAft>
          <a:spcPct val="0"/>
        </a:spcAft>
        <a:buChar char="•"/>
        <a:defRPr sz="1800">
          <a:solidFill>
            <a:srgbClr val="00FFCC"/>
          </a:solidFill>
          <a:latin typeface="Kalinga" pitchFamily="34" charset="0"/>
          <a:cs typeface="Kalinga" pitchFamily="34" charset="0"/>
        </a:defRPr>
      </a:lvl3pPr>
      <a:lvl4pPr marL="1200150" indent="-171450" algn="l" rtl="0" eaLnBrk="1" fontAlgn="base" hangingPunct="1">
        <a:spcBef>
          <a:spcPct val="20000"/>
        </a:spcBef>
        <a:spcAft>
          <a:spcPct val="0"/>
        </a:spcAft>
        <a:buChar char="–"/>
        <a:defRPr sz="1500">
          <a:solidFill>
            <a:srgbClr val="00FFCC"/>
          </a:solidFill>
          <a:latin typeface="Kalinga" pitchFamily="34" charset="0"/>
          <a:cs typeface="Kalinga" pitchFamily="34" charset="0"/>
        </a:defRPr>
      </a:lvl4pPr>
      <a:lvl5pPr marL="1543050" indent="-171450" algn="l" rtl="0" eaLnBrk="1" fontAlgn="base" hangingPunct="1">
        <a:spcBef>
          <a:spcPct val="20000"/>
        </a:spcBef>
        <a:spcAft>
          <a:spcPct val="0"/>
        </a:spcAft>
        <a:buChar char="»"/>
        <a:defRPr sz="1500">
          <a:solidFill>
            <a:srgbClr val="00FFCC"/>
          </a:solidFill>
          <a:latin typeface="Kalinga" pitchFamily="34" charset="0"/>
          <a:cs typeface="Kalinga" pitchFamily="34" charset="0"/>
        </a:defRPr>
      </a:lvl5pPr>
      <a:lvl6pPr marL="1885950" indent="-171450" algn="l" rtl="0" eaLnBrk="1" fontAlgn="base" hangingPunct="1">
        <a:spcBef>
          <a:spcPct val="20000"/>
        </a:spcBef>
        <a:spcAft>
          <a:spcPct val="0"/>
        </a:spcAft>
        <a:buChar char="»"/>
        <a:defRPr sz="1500">
          <a:solidFill>
            <a:srgbClr val="00CC99"/>
          </a:solidFill>
          <a:latin typeface="+mn-lt"/>
          <a:cs typeface="+mn-cs"/>
        </a:defRPr>
      </a:lvl6pPr>
      <a:lvl7pPr marL="2228850" indent="-171450" algn="l" rtl="0" eaLnBrk="1" fontAlgn="base" hangingPunct="1">
        <a:spcBef>
          <a:spcPct val="20000"/>
        </a:spcBef>
        <a:spcAft>
          <a:spcPct val="0"/>
        </a:spcAft>
        <a:buChar char="»"/>
        <a:defRPr sz="1500">
          <a:solidFill>
            <a:srgbClr val="00CC99"/>
          </a:solidFill>
          <a:latin typeface="+mn-lt"/>
          <a:cs typeface="+mn-cs"/>
        </a:defRPr>
      </a:lvl7pPr>
      <a:lvl8pPr marL="2571750" indent="-171450" algn="l" rtl="0" eaLnBrk="1" fontAlgn="base" hangingPunct="1">
        <a:spcBef>
          <a:spcPct val="20000"/>
        </a:spcBef>
        <a:spcAft>
          <a:spcPct val="0"/>
        </a:spcAft>
        <a:buChar char="»"/>
        <a:defRPr sz="1500">
          <a:solidFill>
            <a:srgbClr val="00CC99"/>
          </a:solidFill>
          <a:latin typeface="+mn-lt"/>
          <a:cs typeface="+mn-cs"/>
        </a:defRPr>
      </a:lvl8pPr>
      <a:lvl9pPr marL="2914650" indent="-171450" algn="l" rtl="0" eaLnBrk="1" fontAlgn="base" hangingPunct="1">
        <a:spcBef>
          <a:spcPct val="20000"/>
        </a:spcBef>
        <a:spcAft>
          <a:spcPct val="0"/>
        </a:spcAft>
        <a:buChar char="»"/>
        <a:defRPr sz="1500">
          <a:solidFill>
            <a:srgbClr val="00CC99"/>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davidellis.ca/how-itmp-based-data-caps-punish-light-instead-of-heavy-users/"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davidellis.ca/how-itmp-based-data-caps-punish-light-instead-of-heavy-users/"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Fish_pond_at_Aquaculture_Research_and_Development_Centre,_Kajjansi.JPG"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Fish_pond_at_Aquaculture_Research_and_Development_Centre,_Kajjansi.JPG"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Water_strider.jpg"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Water_strider.jpg"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proyectolaboratorio.wikispaces.com/fluidos+newtonianos"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proyectolaboratorio.wikispaces.com/fluidos+newtonianos"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creativecommons.org/licenses/by-sa/2.0/" TargetMode="External"/><Relationship Id="rId1" Type="http://schemas.openxmlformats.org/officeDocument/2006/relationships/slideLayout" Target="../slideLayouts/slideLayout2.xml"/><Relationship Id="rId4" Type="http://schemas.openxmlformats.org/officeDocument/2006/relationships/hyperlink" Target="http://en.wikipedia.org/wiki/File:Gourock_swimming_pool.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File:Gourock_swimming_pool.jp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reativecommons.org/licenses/by-sa/2.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creativecommons.org/licenses/by-sa/2.0/" TargetMode="External"/><Relationship Id="rId1" Type="http://schemas.openxmlformats.org/officeDocument/2006/relationships/slideLayout" Target="../slideLayouts/slideLayout2.xml"/><Relationship Id="rId4" Type="http://schemas.openxmlformats.org/officeDocument/2006/relationships/hyperlink" Target="http://en.wikipedia.org/wiki/Tang_in_popular_cultu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Tang_in_popular_culture"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sa/2.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E9B1B-6DB5-4CC6-A4E8-04AE329CB10E}"/>
              </a:ext>
            </a:extLst>
          </p:cNvPr>
          <p:cNvSpPr>
            <a:spLocks noGrp="1"/>
          </p:cNvSpPr>
          <p:nvPr>
            <p:ph idx="1"/>
          </p:nvPr>
        </p:nvSpPr>
        <p:spPr>
          <a:xfrm>
            <a:off x="457200" y="304800"/>
            <a:ext cx="8229600" cy="4525963"/>
          </a:xfrm>
        </p:spPr>
        <p:txBody>
          <a:bodyPr/>
          <a:lstStyle/>
          <a:p>
            <a:pPr marL="0" indent="0">
              <a:buNone/>
            </a:pPr>
            <a:r>
              <a:rPr lang="en-US" b="1" dirty="0">
                <a:solidFill>
                  <a:srgbClr val="00B0F0"/>
                </a:solidFill>
              </a:rPr>
              <a:t>Summary: Water has the following unique combination of qualities:</a:t>
            </a:r>
          </a:p>
          <a:p>
            <a:pPr marL="0" indent="0">
              <a:buNone/>
            </a:pPr>
            <a:endParaRPr lang="en-US" dirty="0"/>
          </a:p>
          <a:p>
            <a:pPr marL="458788" indent="-458788">
              <a:buNone/>
            </a:pPr>
            <a:r>
              <a:rPr lang="en-US" sz="2400" dirty="0"/>
              <a:t>A) H</a:t>
            </a:r>
            <a:r>
              <a:rPr lang="en-US" sz="2400" baseline="-25000" dirty="0"/>
              <a:t>2</a:t>
            </a:r>
            <a:r>
              <a:rPr lang="en-US" sz="2400" dirty="0"/>
              <a:t>O molecules form hydrogen bonds with each other. They are </a:t>
            </a:r>
            <a:r>
              <a:rPr lang="en-US" sz="2400" b="1" dirty="0"/>
              <a:t>cohesive</a:t>
            </a:r>
            <a:r>
              <a:rPr lang="en-US" sz="2400" dirty="0"/>
              <a:t>.</a:t>
            </a:r>
          </a:p>
          <a:p>
            <a:pPr marL="458788" indent="-458788">
              <a:buNone/>
            </a:pPr>
            <a:r>
              <a:rPr lang="en-US" sz="2400" dirty="0"/>
              <a:t>B) H</a:t>
            </a:r>
            <a:r>
              <a:rPr lang="en-US" sz="2400" baseline="-25000" dirty="0"/>
              <a:t>2</a:t>
            </a:r>
            <a:r>
              <a:rPr lang="en-US" sz="2400" dirty="0"/>
              <a:t>O molecules like to bond with ions or other charged molecules. They are </a:t>
            </a:r>
            <a:r>
              <a:rPr lang="en-US" sz="2400" b="1" dirty="0"/>
              <a:t>adhesive</a:t>
            </a:r>
            <a:r>
              <a:rPr lang="en-US" sz="2400" dirty="0"/>
              <a:t>.</a:t>
            </a:r>
          </a:p>
          <a:p>
            <a:pPr marL="458788" indent="-458788">
              <a:buNone/>
            </a:pPr>
            <a:r>
              <a:rPr lang="en-US" sz="2400" dirty="0"/>
              <a:t>C) Because water bonds easily with other ions, it is the “universal solvent”.</a:t>
            </a:r>
          </a:p>
          <a:p>
            <a:pPr marL="458788" indent="-458788">
              <a:buNone/>
            </a:pPr>
            <a:r>
              <a:rPr lang="en-US" sz="2400" dirty="0"/>
              <a:t>D) Water has a high specific heat.</a:t>
            </a:r>
          </a:p>
          <a:p>
            <a:pPr marL="458788" indent="-458788">
              <a:buNone/>
            </a:pPr>
            <a:r>
              <a:rPr lang="en-US" sz="2400" dirty="0"/>
              <a:t>E) Water has a high heat of vaporization.</a:t>
            </a:r>
          </a:p>
          <a:p>
            <a:pPr marL="458788" indent="-458788">
              <a:buNone/>
            </a:pPr>
            <a:r>
              <a:rPr lang="en-US" sz="2400" dirty="0"/>
              <a:t>F) Water’s greatest density is at 4°C. Above or below that temperature it becomes less dense.</a:t>
            </a:r>
          </a:p>
          <a:p>
            <a:pPr marL="458788" indent="-458788">
              <a:buNone/>
            </a:pPr>
            <a:r>
              <a:rPr lang="en-US" sz="2400" dirty="0"/>
              <a:t>G) Water has a low viscosity.</a:t>
            </a:r>
          </a:p>
          <a:p>
            <a:pPr marL="0" indent="0">
              <a:buNone/>
            </a:pPr>
            <a:endParaRPr lang="en-US" dirty="0"/>
          </a:p>
        </p:txBody>
      </p:sp>
    </p:spTree>
    <p:extLst>
      <p:ext uri="{BB962C8B-B14F-4D97-AF65-F5344CB8AC3E}">
        <p14:creationId xmlns:p14="http://schemas.microsoft.com/office/powerpoint/2010/main" val="2692609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384995"/>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5: An Arctic blast comes through town. The next day, the plumbers are busy as pipes burst all over town.</a:t>
            </a:r>
          </a:p>
        </p:txBody>
      </p:sp>
      <p:pic>
        <p:nvPicPr>
          <p:cNvPr id="3" name="Picture 2">
            <a:extLst>
              <a:ext uri="{FF2B5EF4-FFF2-40B4-BE49-F238E27FC236}">
                <a16:creationId xmlns:a16="http://schemas.microsoft.com/office/drawing/2014/main" id="{004E663E-03E6-47C4-B83D-5F6A86E94F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9749" y="1659971"/>
            <a:ext cx="7594600" cy="4343400"/>
          </a:xfrm>
          <a:prstGeom prst="rect">
            <a:avLst/>
          </a:prstGeom>
        </p:spPr>
      </p:pic>
      <p:sp>
        <p:nvSpPr>
          <p:cNvPr id="6" name="TextBox 5">
            <a:extLst>
              <a:ext uri="{FF2B5EF4-FFF2-40B4-BE49-F238E27FC236}">
                <a16:creationId xmlns:a16="http://schemas.microsoft.com/office/drawing/2014/main" id="{1DE6E5FC-2F9F-4F9D-ACEE-555A86E9DE0D}"/>
              </a:ext>
            </a:extLst>
          </p:cNvPr>
          <p:cNvSpPr txBox="1"/>
          <p:nvPr/>
        </p:nvSpPr>
        <p:spPr>
          <a:xfrm>
            <a:off x="5079535" y="6561240"/>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169149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3" y="171988"/>
            <a:ext cx="2432810" cy="224676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5: An Arctic blast comes through town. The next day, the plumbers are busy as pipes burst all over town.</a:t>
            </a:r>
          </a:p>
        </p:txBody>
      </p:sp>
      <p:pic>
        <p:nvPicPr>
          <p:cNvPr id="3" name="Picture 2">
            <a:extLst>
              <a:ext uri="{FF2B5EF4-FFF2-40B4-BE49-F238E27FC236}">
                <a16:creationId xmlns:a16="http://schemas.microsoft.com/office/drawing/2014/main" id="{004E663E-03E6-47C4-B83D-5F6A86E94F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5554" y="2621035"/>
            <a:ext cx="2825513" cy="1615929"/>
          </a:xfrm>
          <a:prstGeom prst="rect">
            <a:avLst/>
          </a:prstGeom>
        </p:spPr>
      </p:pic>
      <p:sp>
        <p:nvSpPr>
          <p:cNvPr id="5" name="TextBox 4">
            <a:extLst>
              <a:ext uri="{FF2B5EF4-FFF2-40B4-BE49-F238E27FC236}">
                <a16:creationId xmlns:a16="http://schemas.microsoft.com/office/drawing/2014/main" id="{49541915-1E1B-4C12-972F-680A08160451}"/>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7" name="TextBox 6">
            <a:extLst>
              <a:ext uri="{FF2B5EF4-FFF2-40B4-BE49-F238E27FC236}">
                <a16:creationId xmlns:a16="http://schemas.microsoft.com/office/drawing/2014/main" id="{64F5945D-EF1B-4BBE-86E7-D33DE971D68D}"/>
              </a:ext>
            </a:extLst>
          </p:cNvPr>
          <p:cNvSpPr txBox="1"/>
          <p:nvPr/>
        </p:nvSpPr>
        <p:spPr>
          <a:xfrm>
            <a:off x="5079535" y="6561240"/>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566263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DB6509-ABBC-467F-B92C-43BAD022C8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7809" y="1840345"/>
            <a:ext cx="8233795" cy="4637943"/>
          </a:xfrm>
          <a:prstGeom prst="rect">
            <a:avLst/>
          </a:prstGeom>
        </p:spPr>
      </p:pic>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2246769"/>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6: You have a fishing pond full of catfish. The winter is unusually cold and the pond ices over and stays that way all winter. The next spring the ice melts and the pond is still full of fish.</a:t>
            </a:r>
          </a:p>
        </p:txBody>
      </p:sp>
      <p:sp>
        <p:nvSpPr>
          <p:cNvPr id="8" name="TextBox 7">
            <a:extLst>
              <a:ext uri="{FF2B5EF4-FFF2-40B4-BE49-F238E27FC236}">
                <a16:creationId xmlns:a16="http://schemas.microsoft.com/office/drawing/2014/main" id="{602AC6D3-7822-40A7-9B38-02DB9491A45A}"/>
              </a:ext>
            </a:extLst>
          </p:cNvPr>
          <p:cNvSpPr txBox="1"/>
          <p:nvPr/>
        </p:nvSpPr>
        <p:spPr>
          <a:xfrm>
            <a:off x="5079535" y="6561240"/>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137796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DB6509-ABBC-467F-B92C-43BAD022C8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9421" y="3428999"/>
            <a:ext cx="3119903" cy="1757383"/>
          </a:xfrm>
          <a:prstGeom prst="rect">
            <a:avLst/>
          </a:prstGeom>
        </p:spPr>
      </p:pic>
      <p:sp>
        <p:nvSpPr>
          <p:cNvPr id="4" name="TextBox 3">
            <a:extLst>
              <a:ext uri="{FF2B5EF4-FFF2-40B4-BE49-F238E27FC236}">
                <a16:creationId xmlns:a16="http://schemas.microsoft.com/office/drawing/2014/main" id="{A92F2C63-5ADF-4124-B6BB-1D9860C92061}"/>
              </a:ext>
            </a:extLst>
          </p:cNvPr>
          <p:cNvSpPr txBox="1"/>
          <p:nvPr/>
        </p:nvSpPr>
        <p:spPr>
          <a:xfrm>
            <a:off x="293613" y="171988"/>
            <a:ext cx="2915176" cy="286232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6: You have a fishing pond full of catfish. The winter is unusually cold and the pond ices over and stays that way all winter. The next spring the ice melts and the pond is still full of fish.</a:t>
            </a:r>
          </a:p>
        </p:txBody>
      </p:sp>
      <p:sp>
        <p:nvSpPr>
          <p:cNvPr id="7" name="TextBox 6">
            <a:extLst>
              <a:ext uri="{FF2B5EF4-FFF2-40B4-BE49-F238E27FC236}">
                <a16:creationId xmlns:a16="http://schemas.microsoft.com/office/drawing/2014/main" id="{4E5FA31B-DEDF-43AB-8A37-2F0737FEEBA3}"/>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8" name="TextBox 7">
            <a:extLst>
              <a:ext uri="{FF2B5EF4-FFF2-40B4-BE49-F238E27FC236}">
                <a16:creationId xmlns:a16="http://schemas.microsoft.com/office/drawing/2014/main" id="{C4E79411-1B20-42DA-8CDD-FB0175C6E9EA}"/>
              </a:ext>
            </a:extLst>
          </p:cNvPr>
          <p:cNvSpPr txBox="1"/>
          <p:nvPr/>
        </p:nvSpPr>
        <p:spPr>
          <a:xfrm>
            <a:off x="5079535" y="6561240"/>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102223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815882"/>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7: While sitting by the edge of a stream, you observe that some insects can actually walk on the surface of the water without falling through.</a:t>
            </a:r>
          </a:p>
        </p:txBody>
      </p:sp>
      <p:pic>
        <p:nvPicPr>
          <p:cNvPr id="3" name="Picture 2">
            <a:extLst>
              <a:ext uri="{FF2B5EF4-FFF2-40B4-BE49-F238E27FC236}">
                <a16:creationId xmlns:a16="http://schemas.microsoft.com/office/drawing/2014/main" id="{1C31E80B-0558-4927-9AAB-023811C5AA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8914" y="2062061"/>
            <a:ext cx="8128000" cy="4470400"/>
          </a:xfrm>
          <a:prstGeom prst="rect">
            <a:avLst/>
          </a:prstGeom>
        </p:spPr>
      </p:pic>
      <p:sp>
        <p:nvSpPr>
          <p:cNvPr id="8" name="TextBox 7">
            <a:extLst>
              <a:ext uri="{FF2B5EF4-FFF2-40B4-BE49-F238E27FC236}">
                <a16:creationId xmlns:a16="http://schemas.microsoft.com/office/drawing/2014/main" id="{57DD244D-E074-431C-AA68-7E5C14C27DFF}"/>
              </a:ext>
            </a:extLst>
          </p:cNvPr>
          <p:cNvSpPr txBox="1"/>
          <p:nvPr/>
        </p:nvSpPr>
        <p:spPr>
          <a:xfrm>
            <a:off x="5079535" y="6561240"/>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2109732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3" y="171988"/>
            <a:ext cx="3091346" cy="224676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7: While sitting by the edge of a stream, you observe that some insects can actually walk on the surface of the water without falling through.</a:t>
            </a:r>
          </a:p>
        </p:txBody>
      </p:sp>
      <p:pic>
        <p:nvPicPr>
          <p:cNvPr id="3" name="Picture 2">
            <a:extLst>
              <a:ext uri="{FF2B5EF4-FFF2-40B4-BE49-F238E27FC236}">
                <a16:creationId xmlns:a16="http://schemas.microsoft.com/office/drawing/2014/main" id="{1C31E80B-0558-4927-9AAB-023811C5AA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4081" y="2587188"/>
            <a:ext cx="3061132" cy="1683623"/>
          </a:xfrm>
          <a:prstGeom prst="rect">
            <a:avLst/>
          </a:prstGeom>
        </p:spPr>
      </p:pic>
      <p:sp>
        <p:nvSpPr>
          <p:cNvPr id="5" name="TextBox 4">
            <a:extLst>
              <a:ext uri="{FF2B5EF4-FFF2-40B4-BE49-F238E27FC236}">
                <a16:creationId xmlns:a16="http://schemas.microsoft.com/office/drawing/2014/main" id="{524A4BEB-AD0A-488B-AE84-858A86163D91}"/>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7" name="TextBox 6">
            <a:extLst>
              <a:ext uri="{FF2B5EF4-FFF2-40B4-BE49-F238E27FC236}">
                <a16:creationId xmlns:a16="http://schemas.microsoft.com/office/drawing/2014/main" id="{EDC7DA88-9A0D-4C72-A064-84A6B2985915}"/>
              </a:ext>
            </a:extLst>
          </p:cNvPr>
          <p:cNvSpPr txBox="1"/>
          <p:nvPr/>
        </p:nvSpPr>
        <p:spPr>
          <a:xfrm>
            <a:off x="5079535" y="6561240"/>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800383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384995"/>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8: You touch the edge of a paper towel to a puddle of water. Very quickly the paper towel absorbs the water.</a:t>
            </a:r>
          </a:p>
        </p:txBody>
      </p:sp>
      <p:sp>
        <p:nvSpPr>
          <p:cNvPr id="6" name="TextBox 5">
            <a:extLst>
              <a:ext uri="{FF2B5EF4-FFF2-40B4-BE49-F238E27FC236}">
                <a16:creationId xmlns:a16="http://schemas.microsoft.com/office/drawing/2014/main" id="{1DE6E5FC-2F9F-4F9D-ACEE-555A86E9DE0D}"/>
              </a:ext>
            </a:extLst>
          </p:cNvPr>
          <p:cNvSpPr txBox="1"/>
          <p:nvPr/>
        </p:nvSpPr>
        <p:spPr>
          <a:xfrm>
            <a:off x="7428452" y="6573823"/>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Photo: R. Freeman</a:t>
            </a:r>
          </a:p>
        </p:txBody>
      </p:sp>
      <p:pic>
        <p:nvPicPr>
          <p:cNvPr id="9" name="Picture 8">
            <a:extLst>
              <a:ext uri="{FF2B5EF4-FFF2-40B4-BE49-F238E27FC236}">
                <a16:creationId xmlns:a16="http://schemas.microsoft.com/office/drawing/2014/main" id="{D4F0A251-850F-485F-850B-434C340987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7808" y="1640048"/>
            <a:ext cx="8224939" cy="4626528"/>
          </a:xfrm>
          <a:prstGeom prst="rect">
            <a:avLst/>
          </a:prstGeom>
        </p:spPr>
      </p:pic>
    </p:spTree>
    <p:extLst>
      <p:ext uri="{BB962C8B-B14F-4D97-AF65-F5344CB8AC3E}">
        <p14:creationId xmlns:p14="http://schemas.microsoft.com/office/powerpoint/2010/main" val="2691525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3" y="171988"/>
            <a:ext cx="2915176" cy="193899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8: You touch the edge of a paper towel to a puddle of water. Very quickly the paper towel absorbs the water.</a:t>
            </a:r>
          </a:p>
        </p:txBody>
      </p:sp>
      <p:pic>
        <p:nvPicPr>
          <p:cNvPr id="9" name="Picture 8">
            <a:extLst>
              <a:ext uri="{FF2B5EF4-FFF2-40B4-BE49-F238E27FC236}">
                <a16:creationId xmlns:a16="http://schemas.microsoft.com/office/drawing/2014/main" id="{D4F0A251-850F-485F-850B-434C340987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9085" y="2395057"/>
            <a:ext cx="2982751" cy="1677797"/>
          </a:xfrm>
          <a:prstGeom prst="rect">
            <a:avLst/>
          </a:prstGeom>
        </p:spPr>
      </p:pic>
      <p:sp>
        <p:nvSpPr>
          <p:cNvPr id="5" name="TextBox 4">
            <a:extLst>
              <a:ext uri="{FF2B5EF4-FFF2-40B4-BE49-F238E27FC236}">
                <a16:creationId xmlns:a16="http://schemas.microsoft.com/office/drawing/2014/main" id="{D519D466-3140-46FA-A036-F38FAFF2227B}"/>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8" name="TextBox 7">
            <a:extLst>
              <a:ext uri="{FF2B5EF4-FFF2-40B4-BE49-F238E27FC236}">
                <a16:creationId xmlns:a16="http://schemas.microsoft.com/office/drawing/2014/main" id="{8C089710-7CB4-47E6-B88C-52B70C6CE451}"/>
              </a:ext>
            </a:extLst>
          </p:cNvPr>
          <p:cNvSpPr txBox="1"/>
          <p:nvPr/>
        </p:nvSpPr>
        <p:spPr>
          <a:xfrm>
            <a:off x="7428452" y="6573823"/>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Photo: R. Freeman</a:t>
            </a:r>
          </a:p>
        </p:txBody>
      </p:sp>
    </p:spTree>
    <p:extLst>
      <p:ext uri="{BB962C8B-B14F-4D97-AF65-F5344CB8AC3E}">
        <p14:creationId xmlns:p14="http://schemas.microsoft.com/office/powerpoint/2010/main" val="2656857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384995"/>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9: You can’t get the last little bit of ketchup out of the bottle. You decide to add a little water to help.</a:t>
            </a:r>
          </a:p>
        </p:txBody>
      </p:sp>
      <p:pic>
        <p:nvPicPr>
          <p:cNvPr id="3" name="Picture 2">
            <a:extLst>
              <a:ext uri="{FF2B5EF4-FFF2-40B4-BE49-F238E27FC236}">
                <a16:creationId xmlns:a16="http://schemas.microsoft.com/office/drawing/2014/main" id="{33561D8C-5839-4042-89A8-3D138B7119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6198" y="1684088"/>
            <a:ext cx="4844642" cy="4844642"/>
          </a:xfrm>
          <a:prstGeom prst="rect">
            <a:avLst/>
          </a:prstGeom>
        </p:spPr>
      </p:pic>
      <p:sp>
        <p:nvSpPr>
          <p:cNvPr id="8" name="TextBox 7">
            <a:extLst>
              <a:ext uri="{FF2B5EF4-FFF2-40B4-BE49-F238E27FC236}">
                <a16:creationId xmlns:a16="http://schemas.microsoft.com/office/drawing/2014/main" id="{BF1B63D2-8742-403E-935E-D82BA015C28E}"/>
              </a:ext>
            </a:extLst>
          </p:cNvPr>
          <p:cNvSpPr txBox="1"/>
          <p:nvPr/>
        </p:nvSpPr>
        <p:spPr>
          <a:xfrm>
            <a:off x="5104701" y="6611779"/>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300061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3" y="171988"/>
            <a:ext cx="2667702" cy="193899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9: You can’t get the last little bit of ketchup out of the bottle. You decide to add a little water to help.</a:t>
            </a:r>
          </a:p>
        </p:txBody>
      </p:sp>
      <p:pic>
        <p:nvPicPr>
          <p:cNvPr id="3" name="Picture 2">
            <a:extLst>
              <a:ext uri="{FF2B5EF4-FFF2-40B4-BE49-F238E27FC236}">
                <a16:creationId xmlns:a16="http://schemas.microsoft.com/office/drawing/2014/main" id="{33561D8C-5839-4042-89A8-3D138B7119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0058" y="2285999"/>
            <a:ext cx="2713840" cy="2713840"/>
          </a:xfrm>
          <a:prstGeom prst="rect">
            <a:avLst/>
          </a:prstGeom>
        </p:spPr>
      </p:pic>
      <p:sp>
        <p:nvSpPr>
          <p:cNvPr id="5" name="TextBox 4">
            <a:extLst>
              <a:ext uri="{FF2B5EF4-FFF2-40B4-BE49-F238E27FC236}">
                <a16:creationId xmlns:a16="http://schemas.microsoft.com/office/drawing/2014/main" id="{CB4BC605-DA6D-4D46-A184-06DF545038A4}"/>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6" name="TextBox 5">
            <a:extLst>
              <a:ext uri="{FF2B5EF4-FFF2-40B4-BE49-F238E27FC236}">
                <a16:creationId xmlns:a16="http://schemas.microsoft.com/office/drawing/2014/main" id="{27F5A9CB-B738-41FA-8FCE-38DF722F031F}"/>
              </a:ext>
            </a:extLst>
          </p:cNvPr>
          <p:cNvSpPr txBox="1"/>
          <p:nvPr/>
        </p:nvSpPr>
        <p:spPr>
          <a:xfrm>
            <a:off x="5104701" y="6611779"/>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304702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384995"/>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1: It is a hot day at an outdoor concert. You walk through a misting booth, and for a few minutes afterward you feel much cooler.</a:t>
            </a:r>
          </a:p>
        </p:txBody>
      </p:sp>
      <p:pic>
        <p:nvPicPr>
          <p:cNvPr id="5" name="Picture 4">
            <a:extLst>
              <a:ext uri="{FF2B5EF4-FFF2-40B4-BE49-F238E27FC236}">
                <a16:creationId xmlns:a16="http://schemas.microsoft.com/office/drawing/2014/main" id="{91D8FA9C-A842-4BAB-9D65-404D863D2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54" y="1621517"/>
            <a:ext cx="6570251" cy="4927688"/>
          </a:xfrm>
          <a:prstGeom prst="rect">
            <a:avLst/>
          </a:prstGeom>
        </p:spPr>
      </p:pic>
      <p:sp>
        <p:nvSpPr>
          <p:cNvPr id="7" name="TextBox 6">
            <a:extLst>
              <a:ext uri="{FF2B5EF4-FFF2-40B4-BE49-F238E27FC236}">
                <a16:creationId xmlns:a16="http://schemas.microsoft.com/office/drawing/2014/main" id="{78C587F3-E3BC-4776-B276-12203DAF6172}"/>
              </a:ext>
            </a:extLst>
          </p:cNvPr>
          <p:cNvSpPr txBox="1"/>
          <p:nvPr/>
        </p:nvSpPr>
        <p:spPr>
          <a:xfrm>
            <a:off x="4983061" y="6627168"/>
            <a:ext cx="4160939"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a:t>
            </a:r>
            <a:r>
              <a:rPr lang="en-US" sz="1000" i="1" dirty="0">
                <a:latin typeface="Kalinga" panose="020B0502040204020203" pitchFamily="34" charset="0"/>
                <a:cs typeface="Kalinga" panose="020B0502040204020203" pitchFamily="34" charset="0"/>
                <a:hlinkClick r:id="rId3" tooltip="https://creativecommons.org/licenses/by-sa/2.0/"/>
              </a:rPr>
              <a:t>CC BY-SA</a:t>
            </a:r>
            <a:endParaRPr lang="en-US" sz="1000" i="1"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188994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954107"/>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10: As raindrops fall on a solid surface, they quickly tend to form beads or drops.</a:t>
            </a:r>
          </a:p>
        </p:txBody>
      </p:sp>
      <p:pic>
        <p:nvPicPr>
          <p:cNvPr id="5" name="Picture 4">
            <a:extLst>
              <a:ext uri="{FF2B5EF4-FFF2-40B4-BE49-F238E27FC236}">
                <a16:creationId xmlns:a16="http://schemas.microsoft.com/office/drawing/2014/main" id="{9A015FB8-1D15-4681-A725-E6566503B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0" y="1223010"/>
            <a:ext cx="7331978" cy="4857435"/>
          </a:xfrm>
          <a:prstGeom prst="rect">
            <a:avLst/>
          </a:prstGeom>
        </p:spPr>
      </p:pic>
      <p:sp>
        <p:nvSpPr>
          <p:cNvPr id="7" name="TextBox 6">
            <a:extLst>
              <a:ext uri="{FF2B5EF4-FFF2-40B4-BE49-F238E27FC236}">
                <a16:creationId xmlns:a16="http://schemas.microsoft.com/office/drawing/2014/main" id="{ED903458-9237-4872-ABEB-E62BEE2DB6B6}"/>
              </a:ext>
            </a:extLst>
          </p:cNvPr>
          <p:cNvSpPr txBox="1"/>
          <p:nvPr/>
        </p:nvSpPr>
        <p:spPr>
          <a:xfrm>
            <a:off x="5104701" y="6611779"/>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291617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2478949" cy="193899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10: As raindrops fall on a solid surface, they quickly tend to form beads or drops.</a:t>
            </a:r>
          </a:p>
        </p:txBody>
      </p:sp>
      <p:pic>
        <p:nvPicPr>
          <p:cNvPr id="5" name="Picture 4">
            <a:extLst>
              <a:ext uri="{FF2B5EF4-FFF2-40B4-BE49-F238E27FC236}">
                <a16:creationId xmlns:a16="http://schemas.microsoft.com/office/drawing/2014/main" id="{9A015FB8-1D15-4681-A725-E6566503B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70" y="2298583"/>
            <a:ext cx="2884705" cy="1911117"/>
          </a:xfrm>
          <a:prstGeom prst="rect">
            <a:avLst/>
          </a:prstGeom>
        </p:spPr>
      </p:pic>
      <p:sp>
        <p:nvSpPr>
          <p:cNvPr id="6" name="TextBox 5">
            <a:extLst>
              <a:ext uri="{FF2B5EF4-FFF2-40B4-BE49-F238E27FC236}">
                <a16:creationId xmlns:a16="http://schemas.microsoft.com/office/drawing/2014/main" id="{7D19AB46-89AD-4F5C-8225-0BD49E2442A6}"/>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7" name="TextBox 6">
            <a:extLst>
              <a:ext uri="{FF2B5EF4-FFF2-40B4-BE49-F238E27FC236}">
                <a16:creationId xmlns:a16="http://schemas.microsoft.com/office/drawing/2014/main" id="{0F5FD683-4681-4B1A-B457-F766BA022B24}"/>
              </a:ext>
            </a:extLst>
          </p:cNvPr>
          <p:cNvSpPr txBox="1"/>
          <p:nvPr/>
        </p:nvSpPr>
        <p:spPr>
          <a:xfrm>
            <a:off x="5104701" y="6611779"/>
            <a:ext cx="4269997"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CC BY-NC-SA</a:t>
            </a:r>
          </a:p>
        </p:txBody>
      </p:sp>
    </p:spTree>
    <p:extLst>
      <p:ext uri="{BB962C8B-B14F-4D97-AF65-F5344CB8AC3E}">
        <p14:creationId xmlns:p14="http://schemas.microsoft.com/office/powerpoint/2010/main" val="59176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2848065" cy="224676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1: It is a hot day at an outdoor concert. You walk through a misting booth, and for a few minutes afterward you feel much cooler.</a:t>
            </a:r>
          </a:p>
        </p:txBody>
      </p:sp>
      <p:pic>
        <p:nvPicPr>
          <p:cNvPr id="5" name="Picture 4">
            <a:extLst>
              <a:ext uri="{FF2B5EF4-FFF2-40B4-BE49-F238E27FC236}">
                <a16:creationId xmlns:a16="http://schemas.microsoft.com/office/drawing/2014/main" id="{91D8FA9C-A842-4BAB-9D65-404D863D2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83" y="2709644"/>
            <a:ext cx="2809645" cy="2107233"/>
          </a:xfrm>
          <a:prstGeom prst="rect">
            <a:avLst/>
          </a:prstGeom>
        </p:spPr>
      </p:pic>
      <p:sp>
        <p:nvSpPr>
          <p:cNvPr id="2" name="TextBox 1">
            <a:extLst>
              <a:ext uri="{FF2B5EF4-FFF2-40B4-BE49-F238E27FC236}">
                <a16:creationId xmlns:a16="http://schemas.microsoft.com/office/drawing/2014/main" id="{4C7521DF-C323-4C4E-910C-5610C25FB392}"/>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6" name="TextBox 5">
            <a:extLst>
              <a:ext uri="{FF2B5EF4-FFF2-40B4-BE49-F238E27FC236}">
                <a16:creationId xmlns:a16="http://schemas.microsoft.com/office/drawing/2014/main" id="{FCBC3C00-7A0A-4F67-BD19-89545804FAFA}"/>
              </a:ext>
            </a:extLst>
          </p:cNvPr>
          <p:cNvSpPr txBox="1"/>
          <p:nvPr/>
        </p:nvSpPr>
        <p:spPr>
          <a:xfrm>
            <a:off x="4983061" y="6627168"/>
            <a:ext cx="4160939"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a:t>
            </a:r>
            <a:r>
              <a:rPr lang="en-US" sz="1000" i="1" dirty="0">
                <a:latin typeface="Kalinga" panose="020B0502040204020203" pitchFamily="34" charset="0"/>
                <a:cs typeface="Kalinga" panose="020B0502040204020203" pitchFamily="34" charset="0"/>
                <a:hlinkClick r:id="rId3" tooltip="https://creativecommons.org/licenses/by-sa/2.0/"/>
              </a:rPr>
              <a:t>CC BY-SA</a:t>
            </a:r>
            <a:endParaRPr lang="en-US" sz="1000" i="1"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155425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815882"/>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2: </a:t>
            </a:r>
            <a:r>
              <a:rPr lang="en-US" sz="2800" dirty="0">
                <a:latin typeface="Kalinga" panose="020B0502040204020203" pitchFamily="34" charset="0"/>
                <a:ea typeface="Calibri" panose="020F0502020204030204" pitchFamily="34" charset="0"/>
                <a:cs typeface="Kalinga" panose="020B0502040204020203" pitchFamily="34" charset="0"/>
              </a:rPr>
              <a:t>You’re on a road trip through the desert. You stay in a hotel with a swimming pool. Even though it’s been scorching hot all day, you dive in without fear.</a:t>
            </a:r>
            <a:endParaRPr lang="en-US" sz="2800" dirty="0">
              <a:latin typeface="Kalinga" panose="020B0502040204020203" pitchFamily="34" charset="0"/>
              <a:cs typeface="Kalinga" panose="020B0502040204020203" pitchFamily="34" charset="0"/>
            </a:endParaRPr>
          </a:p>
        </p:txBody>
      </p:sp>
      <p:sp>
        <p:nvSpPr>
          <p:cNvPr id="7" name="TextBox 6">
            <a:extLst>
              <a:ext uri="{FF2B5EF4-FFF2-40B4-BE49-F238E27FC236}">
                <a16:creationId xmlns:a16="http://schemas.microsoft.com/office/drawing/2014/main" id="{78C587F3-E3BC-4776-B276-12203DAF6172}"/>
              </a:ext>
            </a:extLst>
          </p:cNvPr>
          <p:cNvSpPr txBox="1"/>
          <p:nvPr/>
        </p:nvSpPr>
        <p:spPr>
          <a:xfrm>
            <a:off x="4983061" y="6627168"/>
            <a:ext cx="4160939"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a:t>
            </a:r>
            <a:r>
              <a:rPr lang="en-US" sz="1000" i="1" dirty="0">
                <a:latin typeface="Kalinga" panose="020B0502040204020203" pitchFamily="34" charset="0"/>
                <a:cs typeface="Kalinga" panose="020B0502040204020203" pitchFamily="34" charset="0"/>
                <a:hlinkClick r:id="rId2" tooltip="https://creativecommons.org/licenses/by-sa/2.0/"/>
              </a:rPr>
              <a:t>CC BY-SA</a:t>
            </a:r>
            <a:endParaRPr lang="en-US" sz="1000" i="1" dirty="0">
              <a:latin typeface="Kalinga" panose="020B0502040204020203" pitchFamily="34" charset="0"/>
              <a:cs typeface="Kalinga" panose="020B0502040204020203" pitchFamily="34" charset="0"/>
            </a:endParaRPr>
          </a:p>
        </p:txBody>
      </p:sp>
      <p:pic>
        <p:nvPicPr>
          <p:cNvPr id="9" name="Picture 8">
            <a:extLst>
              <a:ext uri="{FF2B5EF4-FFF2-40B4-BE49-F238E27FC236}">
                <a16:creationId xmlns:a16="http://schemas.microsoft.com/office/drawing/2014/main" id="{8E41C1B7-CFFA-4077-8955-90DE2AB1DC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2003" y="2106136"/>
            <a:ext cx="6260374" cy="4466638"/>
          </a:xfrm>
          <a:prstGeom prst="rect">
            <a:avLst/>
          </a:prstGeom>
        </p:spPr>
      </p:pic>
    </p:spTree>
    <p:extLst>
      <p:ext uri="{BB962C8B-B14F-4D97-AF65-F5344CB8AC3E}">
        <p14:creationId xmlns:p14="http://schemas.microsoft.com/office/powerpoint/2010/main" val="235128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3" y="171988"/>
            <a:ext cx="2827092" cy="286232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2: </a:t>
            </a:r>
            <a:r>
              <a:rPr lang="en-US" sz="2000" dirty="0">
                <a:latin typeface="Kalinga" panose="020B0502040204020203" pitchFamily="34" charset="0"/>
                <a:ea typeface="Calibri" panose="020F0502020204030204" pitchFamily="34" charset="0"/>
                <a:cs typeface="Kalinga" panose="020B0502040204020203" pitchFamily="34" charset="0"/>
              </a:rPr>
              <a:t>You’re on a road trip through the desert. You stay in a hotel with a swimming pool. Even though it’s been scorching hot all day, you dive in without fear.</a:t>
            </a:r>
            <a:endParaRPr lang="en-US" sz="2000" dirty="0">
              <a:latin typeface="Kalinga" panose="020B0502040204020203" pitchFamily="34" charset="0"/>
              <a:cs typeface="Kalinga" panose="020B0502040204020203" pitchFamily="34" charset="0"/>
            </a:endParaRPr>
          </a:p>
        </p:txBody>
      </p:sp>
      <p:pic>
        <p:nvPicPr>
          <p:cNvPr id="9" name="Picture 8">
            <a:extLst>
              <a:ext uri="{FF2B5EF4-FFF2-40B4-BE49-F238E27FC236}">
                <a16:creationId xmlns:a16="http://schemas.microsoft.com/office/drawing/2014/main" id="{8E41C1B7-CFFA-4077-8955-90DE2AB1DC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9421" y="3443673"/>
            <a:ext cx="2868924" cy="2046914"/>
          </a:xfrm>
          <a:prstGeom prst="rect">
            <a:avLst/>
          </a:prstGeom>
        </p:spPr>
      </p:pic>
      <p:sp>
        <p:nvSpPr>
          <p:cNvPr id="5" name="TextBox 4">
            <a:extLst>
              <a:ext uri="{FF2B5EF4-FFF2-40B4-BE49-F238E27FC236}">
                <a16:creationId xmlns:a16="http://schemas.microsoft.com/office/drawing/2014/main" id="{D9E8F687-346A-4644-9088-D22F97D35377}"/>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6" name="TextBox 5">
            <a:extLst>
              <a:ext uri="{FF2B5EF4-FFF2-40B4-BE49-F238E27FC236}">
                <a16:creationId xmlns:a16="http://schemas.microsoft.com/office/drawing/2014/main" id="{B987AA93-B7AB-465C-AF53-CE640C89C0A4}"/>
              </a:ext>
            </a:extLst>
          </p:cNvPr>
          <p:cNvSpPr txBox="1"/>
          <p:nvPr/>
        </p:nvSpPr>
        <p:spPr>
          <a:xfrm>
            <a:off x="4983061" y="6627168"/>
            <a:ext cx="4160939"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a:t>
            </a:r>
            <a:r>
              <a:rPr lang="en-US" sz="1000" i="1" dirty="0">
                <a:latin typeface="Kalinga" panose="020B0502040204020203" pitchFamily="34" charset="0"/>
                <a:cs typeface="Kalinga" panose="020B0502040204020203" pitchFamily="34" charset="0"/>
                <a:hlinkClick r:id="rId4" tooltip="https://creativecommons.org/licenses/by-sa/2.0/"/>
              </a:rPr>
              <a:t>CC BY-SA</a:t>
            </a:r>
            <a:endParaRPr lang="en-US" sz="1000" i="1"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2598705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384995"/>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3: You go for a hike, and decide to add powdered flavoring to your water bottle. You sprinkle in the powder and it quickly dissolves.</a:t>
            </a:r>
          </a:p>
        </p:txBody>
      </p:sp>
      <p:sp>
        <p:nvSpPr>
          <p:cNvPr id="7" name="TextBox 6">
            <a:extLst>
              <a:ext uri="{FF2B5EF4-FFF2-40B4-BE49-F238E27FC236}">
                <a16:creationId xmlns:a16="http://schemas.microsoft.com/office/drawing/2014/main" id="{78C587F3-E3BC-4776-B276-12203DAF6172}"/>
              </a:ext>
            </a:extLst>
          </p:cNvPr>
          <p:cNvSpPr txBox="1"/>
          <p:nvPr/>
        </p:nvSpPr>
        <p:spPr>
          <a:xfrm>
            <a:off x="4983061" y="6627168"/>
            <a:ext cx="4160939"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a:t>
            </a:r>
            <a:r>
              <a:rPr lang="en-US" sz="1000" i="1" dirty="0">
                <a:latin typeface="Kalinga" panose="020B0502040204020203" pitchFamily="34" charset="0"/>
                <a:cs typeface="Kalinga" panose="020B0502040204020203" pitchFamily="34" charset="0"/>
                <a:hlinkClick r:id="rId2" tooltip="https://creativecommons.org/licenses/by-sa/2.0/"/>
              </a:rPr>
              <a:t>CC BY-SA</a:t>
            </a:r>
            <a:endParaRPr lang="en-US" sz="1000" i="1" dirty="0">
              <a:latin typeface="Kalinga" panose="020B0502040204020203" pitchFamily="34" charset="0"/>
              <a:cs typeface="Kalinga" panose="020B0502040204020203" pitchFamily="34" charset="0"/>
            </a:endParaRPr>
          </a:p>
        </p:txBody>
      </p:sp>
      <p:pic>
        <p:nvPicPr>
          <p:cNvPr id="3" name="Picture 2">
            <a:extLst>
              <a:ext uri="{FF2B5EF4-FFF2-40B4-BE49-F238E27FC236}">
                <a16:creationId xmlns:a16="http://schemas.microsoft.com/office/drawing/2014/main" id="{3DCB4A8B-9F44-4FA7-9444-A838506764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4259" y="1652631"/>
            <a:ext cx="6423249" cy="4687235"/>
          </a:xfrm>
          <a:prstGeom prst="rect">
            <a:avLst/>
          </a:prstGeom>
        </p:spPr>
      </p:pic>
    </p:spTree>
    <p:extLst>
      <p:ext uri="{BB962C8B-B14F-4D97-AF65-F5344CB8AC3E}">
        <p14:creationId xmlns:p14="http://schemas.microsoft.com/office/powerpoint/2010/main" val="124990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2915177" cy="224676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3: You go for a hike, and decide to add powdered flavoring to your water bottle. You sprinkle in the powder and it quickly dissolves.</a:t>
            </a:r>
          </a:p>
        </p:txBody>
      </p:sp>
      <p:pic>
        <p:nvPicPr>
          <p:cNvPr id="3" name="Picture 2">
            <a:extLst>
              <a:ext uri="{FF2B5EF4-FFF2-40B4-BE49-F238E27FC236}">
                <a16:creationId xmlns:a16="http://schemas.microsoft.com/office/drawing/2014/main" id="{3DCB4A8B-9F44-4FA7-9444-A8385067645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1037" y="2785144"/>
            <a:ext cx="2893969" cy="2111815"/>
          </a:xfrm>
          <a:prstGeom prst="rect">
            <a:avLst/>
          </a:prstGeom>
        </p:spPr>
      </p:pic>
      <p:sp>
        <p:nvSpPr>
          <p:cNvPr id="5" name="TextBox 4">
            <a:extLst>
              <a:ext uri="{FF2B5EF4-FFF2-40B4-BE49-F238E27FC236}">
                <a16:creationId xmlns:a16="http://schemas.microsoft.com/office/drawing/2014/main" id="{C1B06EF6-12F6-4C88-9E90-AE6D92D0F3A8}"/>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6" name="TextBox 5">
            <a:extLst>
              <a:ext uri="{FF2B5EF4-FFF2-40B4-BE49-F238E27FC236}">
                <a16:creationId xmlns:a16="http://schemas.microsoft.com/office/drawing/2014/main" id="{5DF31325-8269-48F0-816B-D63414F12F5B}"/>
              </a:ext>
            </a:extLst>
          </p:cNvPr>
          <p:cNvSpPr txBox="1"/>
          <p:nvPr/>
        </p:nvSpPr>
        <p:spPr>
          <a:xfrm>
            <a:off x="4983061" y="6627168"/>
            <a:ext cx="4160939" cy="246221"/>
          </a:xfrm>
          <a:prstGeom prst="rect">
            <a:avLst/>
          </a:prstGeom>
          <a:noFill/>
        </p:spPr>
        <p:txBody>
          <a:bodyPr wrap="square" rtlCol="0">
            <a:spAutoFit/>
          </a:bodyPr>
          <a:lstStyle/>
          <a:p>
            <a:r>
              <a:rPr lang="en-US" sz="1000" i="1" dirty="0">
                <a:latin typeface="Kalinga" panose="020B0502040204020203" pitchFamily="34" charset="0"/>
                <a:cs typeface="Kalinga" panose="020B0502040204020203" pitchFamily="34" charset="0"/>
              </a:rPr>
              <a:t>This photo by Unknown Author is licensed under </a:t>
            </a:r>
            <a:r>
              <a:rPr lang="en-US" sz="1000" i="1" dirty="0">
                <a:latin typeface="Kalinga" panose="020B0502040204020203" pitchFamily="34" charset="0"/>
                <a:cs typeface="Kalinga" panose="020B0502040204020203" pitchFamily="34" charset="0"/>
                <a:hlinkClick r:id="rId4" tooltip="https://creativecommons.org/licenses/by-sa/2.0/"/>
              </a:rPr>
              <a:t>CC BY-SA</a:t>
            </a:r>
            <a:endParaRPr lang="en-US" sz="1000" i="1"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1581481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8241911" cy="1384995"/>
          </a:xfrm>
          <a:prstGeom prst="rect">
            <a:avLst/>
          </a:prstGeom>
          <a:solidFill>
            <a:schemeClr val="bg1">
              <a:lumMod val="50000"/>
            </a:schemeClr>
          </a:solidFill>
        </p:spPr>
        <p:txBody>
          <a:bodyPr wrap="square" rtlCol="0">
            <a:spAutoFit/>
          </a:bodyPr>
          <a:lstStyle/>
          <a:p>
            <a:r>
              <a:rPr lang="en-US" sz="2800" dirty="0">
                <a:latin typeface="Kalinga" panose="020B0502040204020203" pitchFamily="34" charset="0"/>
                <a:cs typeface="Kalinga" panose="020B0502040204020203" pitchFamily="34" charset="0"/>
              </a:rPr>
              <a:t>Scenario 4: In chemistry class, you pour water into a graduated cylinder. You carefully take note of the meniscus that formed at the top. </a:t>
            </a:r>
          </a:p>
        </p:txBody>
      </p:sp>
      <p:sp>
        <p:nvSpPr>
          <p:cNvPr id="7" name="TextBox 6">
            <a:extLst>
              <a:ext uri="{FF2B5EF4-FFF2-40B4-BE49-F238E27FC236}">
                <a16:creationId xmlns:a16="http://schemas.microsoft.com/office/drawing/2014/main" id="{78C587F3-E3BC-4776-B276-12203DAF6172}"/>
              </a:ext>
            </a:extLst>
          </p:cNvPr>
          <p:cNvSpPr txBox="1"/>
          <p:nvPr/>
        </p:nvSpPr>
        <p:spPr>
          <a:xfrm>
            <a:off x="4135773" y="6375505"/>
            <a:ext cx="5008228" cy="400110"/>
          </a:xfrm>
          <a:prstGeom prst="rect">
            <a:avLst/>
          </a:prstGeom>
          <a:noFill/>
        </p:spPr>
        <p:txBody>
          <a:bodyPr wrap="square" rtlCol="0">
            <a:spAutoFit/>
          </a:bodyPr>
          <a:lstStyle/>
          <a:p>
            <a:r>
              <a:rPr lang="en-US" sz="1000" i="1" dirty="0">
                <a:latin typeface="Kalinga" panose="020B0502040204020203" pitchFamily="34" charset="0"/>
                <a:ea typeface="Calibri" panose="020F0502020204030204" pitchFamily="34" charset="0"/>
                <a:cs typeface="Kalinga" panose="020B0502040204020203" pitchFamily="34" charset="0"/>
              </a:rPr>
              <a:t>Image licensed under the </a:t>
            </a:r>
            <a:r>
              <a:rPr lang="en-US" sz="1000" i="1" u="sng" dirty="0">
                <a:latin typeface="Kalinga" panose="020B0502040204020203" pitchFamily="34" charset="0"/>
                <a:ea typeface="Calibri" panose="020F0502020204030204" pitchFamily="34" charset="0"/>
                <a:cs typeface="Kalinga" panose="020B0502040204020203" pitchFamily="34" charset="0"/>
              </a:rPr>
              <a:t>Creative Commons</a:t>
            </a:r>
            <a:r>
              <a:rPr lang="en-US" sz="1000" i="1" dirty="0">
                <a:latin typeface="Kalinga" panose="020B0502040204020203" pitchFamily="34" charset="0"/>
                <a:ea typeface="Calibri" panose="020F0502020204030204" pitchFamily="34" charset="0"/>
                <a:cs typeface="Kalinga" panose="020B0502040204020203" pitchFamily="34" charset="0"/>
              </a:rPr>
              <a:t> </a:t>
            </a:r>
            <a:r>
              <a:rPr lang="en-US" sz="1000" i="1" u="sng" dirty="0">
                <a:latin typeface="Kalinga" panose="020B0502040204020203" pitchFamily="34" charset="0"/>
                <a:ea typeface="Calibri" panose="020F0502020204030204" pitchFamily="34" charset="0"/>
                <a:cs typeface="Kalinga" panose="020B0502040204020203" pitchFamily="34" charset="0"/>
              </a:rPr>
              <a:t>Attribution-Share Alike 3.0 </a:t>
            </a:r>
            <a:r>
              <a:rPr lang="en-US" sz="1000" i="1" u="sng" dirty="0" err="1">
                <a:latin typeface="Kalinga" panose="020B0502040204020203" pitchFamily="34" charset="0"/>
                <a:ea typeface="Calibri" panose="020F0502020204030204" pitchFamily="34" charset="0"/>
                <a:cs typeface="Kalinga" panose="020B0502040204020203" pitchFamily="34" charset="0"/>
              </a:rPr>
              <a:t>Unported</a:t>
            </a:r>
            <a:r>
              <a:rPr lang="en-US" sz="1000" i="1" dirty="0">
                <a:latin typeface="Kalinga" panose="020B0502040204020203" pitchFamily="34" charset="0"/>
                <a:ea typeface="Calibri" panose="020F0502020204030204" pitchFamily="34" charset="0"/>
                <a:cs typeface="Kalinga" panose="020B0502040204020203" pitchFamily="34" charset="0"/>
              </a:rPr>
              <a:t> license</a:t>
            </a:r>
            <a:endParaRPr lang="en-US" sz="1000" i="1" dirty="0">
              <a:latin typeface="Kalinga" panose="020B0502040204020203" pitchFamily="34" charset="0"/>
              <a:cs typeface="Kalinga" panose="020B0502040204020203" pitchFamily="34" charset="0"/>
            </a:endParaRPr>
          </a:p>
        </p:txBody>
      </p:sp>
      <p:pic>
        <p:nvPicPr>
          <p:cNvPr id="5" name="Picture 4" descr="File:Meniscus of water in burette.JPG">
            <a:extLst>
              <a:ext uri="{FF2B5EF4-FFF2-40B4-BE49-F238E27FC236}">
                <a16:creationId xmlns:a16="http://schemas.microsoft.com/office/drawing/2014/main" id="{26F7211F-FD20-4701-AA70-F59A90A9B6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4268" y="1672998"/>
            <a:ext cx="3676308" cy="5063362"/>
          </a:xfrm>
          <a:prstGeom prst="rect">
            <a:avLst/>
          </a:prstGeom>
          <a:noFill/>
          <a:ln>
            <a:noFill/>
          </a:ln>
        </p:spPr>
      </p:pic>
    </p:spTree>
    <p:extLst>
      <p:ext uri="{BB962C8B-B14F-4D97-AF65-F5344CB8AC3E}">
        <p14:creationId xmlns:p14="http://schemas.microsoft.com/office/powerpoint/2010/main" val="236420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F2C63-5ADF-4124-B6BB-1D9860C92061}"/>
              </a:ext>
            </a:extLst>
          </p:cNvPr>
          <p:cNvSpPr txBox="1"/>
          <p:nvPr/>
        </p:nvSpPr>
        <p:spPr>
          <a:xfrm>
            <a:off x="293612" y="171988"/>
            <a:ext cx="2797731" cy="2246769"/>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4: In chemistry class, you pour water into a graduated cylinder. You carefully take note of the meniscus that formed at the top. </a:t>
            </a:r>
          </a:p>
        </p:txBody>
      </p:sp>
      <p:pic>
        <p:nvPicPr>
          <p:cNvPr id="5" name="Picture 4" descr="File:Meniscus of water in burette.JPG">
            <a:extLst>
              <a:ext uri="{FF2B5EF4-FFF2-40B4-BE49-F238E27FC236}">
                <a16:creationId xmlns:a16="http://schemas.microsoft.com/office/drawing/2014/main" id="{26F7211F-FD20-4701-AA70-F59A90A9B6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8463" y="2499918"/>
            <a:ext cx="2736741" cy="4320331"/>
          </a:xfrm>
          <a:prstGeom prst="rect">
            <a:avLst/>
          </a:prstGeom>
          <a:noFill/>
          <a:ln>
            <a:noFill/>
          </a:ln>
        </p:spPr>
      </p:pic>
      <p:sp>
        <p:nvSpPr>
          <p:cNvPr id="6" name="TextBox 5">
            <a:extLst>
              <a:ext uri="{FF2B5EF4-FFF2-40B4-BE49-F238E27FC236}">
                <a16:creationId xmlns:a16="http://schemas.microsoft.com/office/drawing/2014/main" id="{FCDEDC2B-AC87-489C-9908-77AF47E865AD}"/>
              </a:ext>
            </a:extLst>
          </p:cNvPr>
          <p:cNvSpPr txBox="1"/>
          <p:nvPr/>
        </p:nvSpPr>
        <p:spPr>
          <a:xfrm>
            <a:off x="3456264" y="138419"/>
            <a:ext cx="5633207" cy="4401205"/>
          </a:xfrm>
          <a:prstGeom prst="rect">
            <a:avLst/>
          </a:prstGeom>
          <a:noFill/>
        </p:spPr>
        <p:txBody>
          <a:bodyPr wrap="square" rtlCol="0">
            <a:spAutoFit/>
          </a:bodyPr>
          <a:lstStyle/>
          <a:p>
            <a:pPr marL="458788" indent="-458788">
              <a:buNone/>
            </a:pPr>
            <a:r>
              <a:rPr lang="en-US" sz="2000" dirty="0">
                <a:latin typeface="Kalinga" panose="020B0502040204020203" pitchFamily="34" charset="0"/>
                <a:cs typeface="Kalinga" panose="020B0502040204020203" pitchFamily="34" charset="0"/>
              </a:rPr>
              <a:t>A)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form hydrogen bonds with each other. They are </a:t>
            </a:r>
            <a:r>
              <a:rPr lang="en-US" sz="2000" b="1" dirty="0">
                <a:latin typeface="Kalinga" panose="020B0502040204020203" pitchFamily="34" charset="0"/>
                <a:cs typeface="Kalinga" panose="020B0502040204020203" pitchFamily="34" charset="0"/>
              </a:rPr>
              <a:t>cohesive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B) 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 molecules like to bond with ions or other charged molecules. They are </a:t>
            </a:r>
            <a:r>
              <a:rPr lang="en-US" sz="2000" b="1" dirty="0">
                <a:latin typeface="Kalinga" panose="020B0502040204020203" pitchFamily="34" charset="0"/>
                <a:cs typeface="Kalinga" panose="020B0502040204020203" pitchFamily="34" charset="0"/>
              </a:rPr>
              <a:t>adhesive</a:t>
            </a:r>
            <a:r>
              <a:rPr lang="en-US" sz="2000" dirty="0">
                <a:latin typeface="Kalinga" panose="020B0502040204020203" pitchFamily="34" charset="0"/>
                <a:cs typeface="Kalinga" panose="020B0502040204020203" pitchFamily="34" charset="0"/>
              </a:rPr>
              <a:t>.</a:t>
            </a:r>
          </a:p>
          <a:p>
            <a:pPr marL="458788" indent="-458788">
              <a:buNone/>
            </a:pPr>
            <a:r>
              <a:rPr lang="en-US" sz="2000" dirty="0">
                <a:latin typeface="Kalinga" panose="020B0502040204020203" pitchFamily="34" charset="0"/>
                <a:cs typeface="Kalinga" panose="020B0502040204020203" pitchFamily="34" charset="0"/>
              </a:rPr>
              <a:t>C) Because water bonds easily with other ions, it is the “universal solvent”.</a:t>
            </a:r>
          </a:p>
          <a:p>
            <a:pPr marL="458788" indent="-458788">
              <a:buNone/>
            </a:pPr>
            <a:r>
              <a:rPr lang="en-US" sz="2000" dirty="0">
                <a:latin typeface="Kalinga" panose="020B0502040204020203" pitchFamily="34" charset="0"/>
                <a:cs typeface="Kalinga" panose="020B0502040204020203" pitchFamily="34" charset="0"/>
              </a:rPr>
              <a:t>D) Water has a high specific heat.</a:t>
            </a:r>
          </a:p>
          <a:p>
            <a:pPr marL="458788" indent="-458788">
              <a:buNone/>
            </a:pPr>
            <a:r>
              <a:rPr lang="en-US" sz="2000" dirty="0">
                <a:latin typeface="Kalinga" panose="020B0502040204020203" pitchFamily="34" charset="0"/>
                <a:cs typeface="Kalinga" panose="020B0502040204020203" pitchFamily="34" charset="0"/>
              </a:rPr>
              <a:t>E) Water has a high heat of vaporization.</a:t>
            </a:r>
          </a:p>
          <a:p>
            <a:pPr marL="458788" indent="-458788">
              <a:buNone/>
            </a:pPr>
            <a:r>
              <a:rPr lang="en-US" sz="2000" dirty="0">
                <a:latin typeface="Kalinga" panose="020B0502040204020203" pitchFamily="34" charset="0"/>
                <a:cs typeface="Kalinga" panose="020B0502040204020203" pitchFamily="34" charset="0"/>
              </a:rPr>
              <a:t>F) Water’s greatest density is at 4°C. Above or below that temperature it becomes less dense.</a:t>
            </a:r>
          </a:p>
          <a:p>
            <a:pPr marL="458788" indent="-458788">
              <a:buNone/>
            </a:pPr>
            <a:r>
              <a:rPr lang="en-US" sz="2000" dirty="0">
                <a:latin typeface="Kalinga" panose="020B0502040204020203" pitchFamily="34" charset="0"/>
                <a:cs typeface="Kalinga" panose="020B0502040204020203" pitchFamily="34" charset="0"/>
              </a:rPr>
              <a:t>G) Water has a low viscosity.</a:t>
            </a:r>
          </a:p>
          <a:p>
            <a:endParaRPr lang="en-US" sz="2000" dirty="0">
              <a:latin typeface="Kalinga" panose="020B0502040204020203" pitchFamily="34" charset="0"/>
              <a:cs typeface="Kalinga" panose="020B0502040204020203" pitchFamily="34" charset="0"/>
            </a:endParaRPr>
          </a:p>
        </p:txBody>
      </p:sp>
      <p:sp>
        <p:nvSpPr>
          <p:cNvPr id="9" name="Rectangle 8">
            <a:extLst>
              <a:ext uri="{FF2B5EF4-FFF2-40B4-BE49-F238E27FC236}">
                <a16:creationId xmlns:a16="http://schemas.microsoft.com/office/drawing/2014/main" id="{D63B9B50-F0B0-4DCD-8EF4-350EF775D799}"/>
              </a:ext>
            </a:extLst>
          </p:cNvPr>
          <p:cNvSpPr/>
          <p:nvPr/>
        </p:nvSpPr>
        <p:spPr>
          <a:xfrm>
            <a:off x="4572000" y="6411016"/>
            <a:ext cx="4572000" cy="400110"/>
          </a:xfrm>
          <a:prstGeom prst="rect">
            <a:avLst/>
          </a:prstGeom>
        </p:spPr>
        <p:txBody>
          <a:bodyPr>
            <a:spAutoFit/>
          </a:bodyPr>
          <a:lstStyle/>
          <a:p>
            <a:r>
              <a:rPr lang="en-US" sz="1000" i="1" dirty="0">
                <a:latin typeface="Kalinga" panose="020B0502040204020203" pitchFamily="34" charset="0"/>
                <a:ea typeface="Calibri" panose="020F0502020204030204" pitchFamily="34" charset="0"/>
                <a:cs typeface="Kalinga" panose="020B0502040204020203" pitchFamily="34" charset="0"/>
              </a:rPr>
              <a:t>Image licensed under the </a:t>
            </a:r>
            <a:r>
              <a:rPr lang="en-US" sz="1000" i="1" u="sng" dirty="0">
                <a:latin typeface="Kalinga" panose="020B0502040204020203" pitchFamily="34" charset="0"/>
                <a:ea typeface="Calibri" panose="020F0502020204030204" pitchFamily="34" charset="0"/>
                <a:cs typeface="Kalinga" panose="020B0502040204020203" pitchFamily="34" charset="0"/>
              </a:rPr>
              <a:t>Creative Commons</a:t>
            </a:r>
            <a:r>
              <a:rPr lang="en-US" sz="1000" i="1" dirty="0">
                <a:latin typeface="Kalinga" panose="020B0502040204020203" pitchFamily="34" charset="0"/>
                <a:ea typeface="Calibri" panose="020F0502020204030204" pitchFamily="34" charset="0"/>
                <a:cs typeface="Kalinga" panose="020B0502040204020203" pitchFamily="34" charset="0"/>
              </a:rPr>
              <a:t> </a:t>
            </a:r>
            <a:r>
              <a:rPr lang="en-US" sz="1000" i="1" u="sng" dirty="0">
                <a:latin typeface="Kalinga" panose="020B0502040204020203" pitchFamily="34" charset="0"/>
                <a:ea typeface="Calibri" panose="020F0502020204030204" pitchFamily="34" charset="0"/>
                <a:cs typeface="Kalinga" panose="020B0502040204020203" pitchFamily="34" charset="0"/>
              </a:rPr>
              <a:t>Attribution-Share Alike 3.0 </a:t>
            </a:r>
            <a:r>
              <a:rPr lang="en-US" sz="1000" i="1" u="sng" dirty="0" err="1">
                <a:latin typeface="Kalinga" panose="020B0502040204020203" pitchFamily="34" charset="0"/>
                <a:ea typeface="Calibri" panose="020F0502020204030204" pitchFamily="34" charset="0"/>
                <a:cs typeface="Kalinga" panose="020B0502040204020203" pitchFamily="34" charset="0"/>
              </a:rPr>
              <a:t>Unported</a:t>
            </a:r>
            <a:r>
              <a:rPr lang="en-US" sz="1000" i="1" dirty="0">
                <a:latin typeface="Kalinga" panose="020B0502040204020203" pitchFamily="34" charset="0"/>
                <a:ea typeface="Calibri" panose="020F0502020204030204" pitchFamily="34" charset="0"/>
                <a:cs typeface="Kalinga" panose="020B0502040204020203" pitchFamily="34" charset="0"/>
              </a:rPr>
              <a:t> license</a:t>
            </a:r>
            <a:endParaRPr lang="en-US" sz="1000" i="1"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1244484020"/>
      </p:ext>
    </p:extLst>
  </p:cSld>
  <p:clrMapOvr>
    <a:masterClrMapping/>
  </p:clrMapOvr>
</p:sld>
</file>

<file path=ppt/theme/theme1.xml><?xml version="1.0" encoding="utf-8"?>
<a:theme xmlns:a="http://schemas.openxmlformats.org/drawingml/2006/main" name="1_Theme1">
  <a:themeElements>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1_Default Design">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50000"/>
          </a:schemeClr>
        </a:solidFill>
      </a:spPr>
      <a:bodyPr wrap="square" rtlCol="0">
        <a:spAutoFit/>
      </a:bodyPr>
      <a:lstStyle>
        <a:defPPr>
          <a:defRPr sz="2000" dirty="0" smtClean="0">
            <a:latin typeface="Kalinga" panose="020B0502040204020203" pitchFamily="34" charset="0"/>
            <a:cs typeface="Kalinga" panose="020B0502040204020203" pitchFamily="34" charset="0"/>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1951</Words>
  <Application>Microsoft Office PowerPoint</Application>
  <PresentationFormat>On-screen Show (4:3)</PresentationFormat>
  <Paragraphs>121</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Garamond</vt:lpstr>
      <vt:lpstr>Kalinga</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Freeman</dc:creator>
  <cp:lastModifiedBy>Rebecca Freeman</cp:lastModifiedBy>
  <cp:revision>9</cp:revision>
  <dcterms:created xsi:type="dcterms:W3CDTF">2018-06-10T12:36:20Z</dcterms:created>
  <dcterms:modified xsi:type="dcterms:W3CDTF">2018-06-11T12:00:32Z</dcterms:modified>
</cp:coreProperties>
</file>